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9" r:id="rId10"/>
    <p:sldId id="274" r:id="rId11"/>
    <p:sldId id="275" r:id="rId12"/>
    <p:sldId id="276" r:id="rId13"/>
    <p:sldId id="277" r:id="rId14"/>
    <p:sldId id="299" r:id="rId15"/>
    <p:sldId id="295" r:id="rId16"/>
    <p:sldId id="296" r:id="rId17"/>
    <p:sldId id="300" r:id="rId18"/>
    <p:sldId id="310" r:id="rId19"/>
    <p:sldId id="308" r:id="rId20"/>
    <p:sldId id="317" r:id="rId21"/>
    <p:sldId id="306" r:id="rId22"/>
    <p:sldId id="311" r:id="rId23"/>
    <p:sldId id="312" r:id="rId24"/>
    <p:sldId id="313" r:id="rId25"/>
    <p:sldId id="289" r:id="rId26"/>
    <p:sldId id="290" r:id="rId27"/>
    <p:sldId id="291" r:id="rId28"/>
    <p:sldId id="292" r:id="rId29"/>
    <p:sldId id="316" r:id="rId30"/>
    <p:sldId id="265" r:id="rId31"/>
    <p:sldId id="257" r:id="rId32"/>
    <p:sldId id="258" r:id="rId33"/>
    <p:sldId id="319" r:id="rId34"/>
    <p:sldId id="320" r:id="rId35"/>
    <p:sldId id="259" r:id="rId36"/>
    <p:sldId id="260" r:id="rId37"/>
    <p:sldId id="262" r:id="rId38"/>
    <p:sldId id="301" r:id="rId39"/>
    <p:sldId id="304" r:id="rId40"/>
    <p:sldId id="305" r:id="rId41"/>
    <p:sldId id="263" r:id="rId42"/>
    <p:sldId id="261" r:id="rId43"/>
    <p:sldId id="278" r:id="rId44"/>
    <p:sldId id="264" r:id="rId45"/>
    <p:sldId id="318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76" autoAdjust="0"/>
  </p:normalViewPr>
  <p:slideViewPr>
    <p:cSldViewPr>
      <p:cViewPr varScale="1">
        <p:scale>
          <a:sx n="106" d="100"/>
          <a:sy n="10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F0F9B-A9A8-4ECF-BC6E-09A4AC3B2DB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D9763-E4C2-4DF6-889D-85B99F871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5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successfully perform supervisory</a:t>
            </a:r>
            <a:r>
              <a:rPr lang="en-US" baseline="0" dirty="0" smtClean="0"/>
              <a:t> roles it is necessary to give feedback to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9763-E4C2-4DF6-889D-85B99F871D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1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9763-E4C2-4DF6-889D-85B99F871D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 high points,</a:t>
            </a:r>
            <a:r>
              <a:rPr lang="en-US" baseline="0" dirty="0" smtClean="0"/>
              <a:t> don’t go into too much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9763-E4C2-4DF6-889D-85B99F871D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9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PROVIDING PERFORMANCE FEEDBACK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3CF70-EA94-4991-B5C2-A2C10684BDC5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8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PROVIDING PERFORMANCE FEEDBACK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655A3-8F21-49C2-92E5-362B74228897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 smtClean="0"/>
          </a:p>
        </p:txBody>
      </p:sp>
      <p:sp>
        <p:nvSpPr>
          <p:cNvPr id="5018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-employee: resp. for correction and change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-mgr: resp for coaching, feedback, encouragement, recogn. imprvments</a:t>
            </a:r>
          </a:p>
        </p:txBody>
      </p:sp>
    </p:spTree>
    <p:extLst>
      <p:ext uri="{BB962C8B-B14F-4D97-AF65-F5344CB8AC3E}">
        <p14:creationId xmlns:p14="http://schemas.microsoft.com/office/powerpoint/2010/main" val="281585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Non verbal cue…silent, appear interested, maintain</a:t>
            </a:r>
            <a:r>
              <a:rPr lang="en-US" baseline="0" dirty="0" smtClean="0"/>
              <a:t> eye contact, receptive look</a:t>
            </a:r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6C102-FFB2-4910-A303-395D065A5967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Don’t let it go.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87D5-26AD-44CF-B83B-84820FB25CBF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5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0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5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E514-9261-4764-8E72-9C655D470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1404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CF47-9A48-4FEC-B70E-18018E970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6266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284163">
              <a:buClr>
                <a:schemeClr val="accent6">
                  <a:lumMod val="75000"/>
                </a:schemeClr>
              </a:buClr>
              <a:defRPr sz="2400">
                <a:solidFill>
                  <a:srgbClr val="0B2442"/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solidFill>
                  <a:srgbClr val="0B2442"/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defRPr sz="2400">
                <a:solidFill>
                  <a:srgbClr val="0B2442"/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defRPr sz="2400">
                <a:solidFill>
                  <a:srgbClr val="0B2442"/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defRPr sz="2400">
                <a:solidFill>
                  <a:srgbClr val="0B24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0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9713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F4A9-7C68-463E-8433-297D05B528D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988F-DBD3-4B4D-BE2A-4194CA2313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120452"/>
            <a:ext cx="1483775" cy="7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0B2442"/>
          </a:solidFill>
          <a:latin typeface="+mn-lt"/>
          <a:ea typeface="+mn-ea"/>
          <a:cs typeface="+mn-cs"/>
        </a:defRPr>
      </a:lvl1pPr>
      <a:lvl2pPr marL="287338" indent="-2873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rgbClr val="0B2442"/>
          </a:solidFill>
          <a:latin typeface="+mn-lt"/>
          <a:ea typeface="+mn-ea"/>
          <a:cs typeface="+mn-cs"/>
        </a:defRPr>
      </a:lvl2pPr>
      <a:lvl3pPr marL="287338" indent="-2873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rgbClr val="0B2442"/>
          </a:solidFill>
          <a:latin typeface="+mn-lt"/>
          <a:ea typeface="+mn-ea"/>
          <a:cs typeface="+mn-cs"/>
        </a:defRPr>
      </a:lvl3pPr>
      <a:lvl4pPr marL="287338" indent="-2873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rgbClr val="0B2442"/>
          </a:solidFill>
          <a:latin typeface="+mn-lt"/>
          <a:ea typeface="+mn-ea"/>
          <a:cs typeface="+mn-cs"/>
        </a:defRPr>
      </a:lvl4pPr>
      <a:lvl5pPr marL="287338" indent="-287338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»"/>
        <a:defRPr sz="2400" kern="1200">
          <a:solidFill>
            <a:srgbClr val="0B24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3276600" cy="2727325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B24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</a:t>
            </a:r>
            <a:r>
              <a:rPr lang="en-US" sz="4200" dirty="0" smtClean="0">
                <a:solidFill>
                  <a:srgbClr val="0B244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200" dirty="0" smtClean="0">
                <a:solidFill>
                  <a:srgbClr val="0B2442"/>
                </a:solidFill>
              </a:rPr>
              <a:t/>
            </a:r>
            <a:br>
              <a:rPr lang="en-US" sz="4200" dirty="0" smtClean="0">
                <a:solidFill>
                  <a:srgbClr val="0B2442"/>
                </a:solidFill>
              </a:rPr>
            </a:br>
            <a:r>
              <a:rPr lang="en-US" sz="4200" b="1" dirty="0" smtClean="0">
                <a:solidFill>
                  <a:srgbClr val="0B2442"/>
                </a:solidFill>
              </a:rPr>
              <a:t>Performance </a:t>
            </a:r>
            <a:br>
              <a:rPr lang="en-US" sz="4200" b="1" dirty="0" smtClean="0">
                <a:solidFill>
                  <a:srgbClr val="0B2442"/>
                </a:solidFill>
              </a:rPr>
            </a:br>
            <a:r>
              <a:rPr lang="en-US" sz="4200" b="1" dirty="0" smtClean="0">
                <a:solidFill>
                  <a:srgbClr val="0B2442"/>
                </a:solidFill>
              </a:rPr>
              <a:t>Feedback</a:t>
            </a:r>
            <a:endParaRPr lang="en-US" sz="4200" b="1" dirty="0">
              <a:solidFill>
                <a:srgbClr val="0B244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6172200"/>
            <a:ext cx="5334000" cy="549275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Presented by: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VP Client Service 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" y="1024655"/>
            <a:ext cx="2601075" cy="12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>
                <a:ea typeface="Verdana" pitchFamily="34" charset="0"/>
                <a:cs typeface="Verdana" pitchFamily="34" charset="0"/>
              </a:rPr>
              <a:t>Cognitive Barriers to </a:t>
            </a:r>
            <a:br>
              <a:rPr lang="en-US" altLang="en-US" sz="4400" dirty="0" smtClean="0">
                <a:ea typeface="Verdana" pitchFamily="34" charset="0"/>
                <a:cs typeface="Verdana" pitchFamily="34" charset="0"/>
              </a:rPr>
            </a:br>
            <a:r>
              <a:rPr lang="en-US" altLang="en-US" sz="4400" dirty="0" smtClean="0">
                <a:ea typeface="Verdana" pitchFamily="34" charset="0"/>
                <a:cs typeface="Verdana" pitchFamily="34" charset="0"/>
              </a:rPr>
              <a:t>Providing Feedback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0"/>
            <a:ext cx="82296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000" b="1" dirty="0" smtClean="0">
                <a:latin typeface="+mj-lt"/>
                <a:ea typeface="Verdana" pitchFamily="34" charset="0"/>
                <a:cs typeface="Verdana" pitchFamily="34" charset="0"/>
              </a:rPr>
              <a:t>Your head gets in the way!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66800"/>
            <a:ext cx="80391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>
                <a:ea typeface="Verdana" pitchFamily="34" charset="0"/>
                <a:cs typeface="Verdana" pitchFamily="34" charset="0"/>
              </a:rPr>
              <a:t>Cognitive Barriers to Positive Feedback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2228850"/>
            <a:ext cx="8229600" cy="4324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Why do I have to, it’s their job?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I don’t need it, why do they?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They’ll stop working as hard.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I don’t have the time.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It makes me uncomfortable.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ea typeface="Verdana" pitchFamily="34" charset="0"/>
                <a:cs typeface="Verdana" pitchFamily="34" charset="0"/>
              </a:rPr>
              <a:t>                     </a:t>
            </a:r>
            <a:r>
              <a:rPr lang="en-US" sz="22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ea typeface="Verdana" pitchFamily="34" charset="0"/>
                <a:cs typeface="Verdana" pitchFamily="34" charset="0"/>
              </a:rPr>
            </a:br>
            <a:r>
              <a:rPr lang="en-US" sz="39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3900" b="1" dirty="0" smtClean="0">
                <a:ea typeface="Verdana" pitchFamily="34" charset="0"/>
                <a:cs typeface="Verdana" pitchFamily="34" charset="0"/>
              </a:rPr>
            </a:br>
            <a:endParaRPr lang="en-US" sz="5800" b="1" dirty="0" smtClean="0"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Avoidance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7" name="Down Arrow 6"/>
          <p:cNvSpPr/>
          <p:nvPr/>
        </p:nvSpPr>
        <p:spPr>
          <a:xfrm>
            <a:off x="4533900" y="4648200"/>
            <a:ext cx="457200" cy="923026"/>
          </a:xfrm>
          <a:prstGeom prst="downArrow">
            <a:avLst/>
          </a:prstGeom>
          <a:solidFill>
            <a:srgbClr val="0B2442"/>
          </a:solidFill>
          <a:ln>
            <a:solidFill>
              <a:srgbClr val="0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>
                <a:ea typeface="Verdana" pitchFamily="34" charset="0"/>
                <a:cs typeface="Verdana" pitchFamily="34" charset="0"/>
              </a:rPr>
              <a:t>Cognitive Barriers to Constructive Criticism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I’ll hurt her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He’ll hate me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It will make things worse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I don’t have the time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I’ll feel awkward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800" b="1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48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b="1" dirty="0" smtClean="0"/>
              <a:t>		       	</a:t>
            </a:r>
            <a:r>
              <a:rPr lang="en-US" alt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altLang="en-US" sz="39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Avoidance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2" name="Down Arrow 1"/>
          <p:cNvSpPr/>
          <p:nvPr/>
        </p:nvSpPr>
        <p:spPr>
          <a:xfrm>
            <a:off x="4419600" y="4191000"/>
            <a:ext cx="457200" cy="923026"/>
          </a:xfrm>
          <a:prstGeom prst="downArrow">
            <a:avLst/>
          </a:prstGeom>
          <a:solidFill>
            <a:srgbClr val="0B2442"/>
          </a:solidFill>
          <a:ln>
            <a:solidFill>
              <a:srgbClr val="0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Challenge Cognitive Barriers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2590800"/>
            <a:ext cx="43434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Rational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sz="1400" u="sng" dirty="0" smtClean="0"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I’ll hurt her more if I don’t say anything</a:t>
            </a:r>
          </a:p>
          <a:p>
            <a:pPr indent="-2301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That’s up to him</a:t>
            </a:r>
          </a:p>
          <a:p>
            <a:pPr indent="-2301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In the service of performance, 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r>
              <a:rPr lang="en-US" altLang="en-US" sz="2200" b="1" dirty="0" smtClean="0">
                <a:ea typeface="Verdana" pitchFamily="34" charset="0"/>
                <a:cs typeface="Verdana" pitchFamily="34" charset="0"/>
              </a:rPr>
              <a:t>it’s</a:t>
            </a: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200" b="1" dirty="0" smtClean="0">
                <a:ea typeface="Verdana" pitchFamily="34" charset="0"/>
                <a:cs typeface="Verdana" pitchFamily="34" charset="0"/>
              </a:rPr>
              <a:t>OK</a:t>
            </a:r>
          </a:p>
          <a:p>
            <a:pPr indent="-2301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That’s just an excuse</a:t>
            </a:r>
          </a:p>
          <a:p>
            <a:pPr indent="-2301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It doesn’t matter; just follow 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your script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38200" y="2590800"/>
            <a:ext cx="4343400" cy="38862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Irrational</a:t>
            </a:r>
          </a:p>
          <a:p>
            <a:pPr indent="-230188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sz="1050" u="sng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I’ll hurt her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endParaRPr lang="en-US" altLang="en-US" sz="500" dirty="0" smtClean="0"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He’ll hate me, get angry, 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maybe quit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endParaRPr lang="en-US" altLang="en-US" sz="500" dirty="0" smtClean="0"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It'll create more conflict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endParaRPr lang="en-US" altLang="en-US" sz="500" dirty="0" smtClean="0"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It’ll take too much time</a:t>
            </a:r>
            <a:br>
              <a:rPr lang="en-US" altLang="en-US" sz="2200" dirty="0" smtClean="0">
                <a:ea typeface="Verdana" pitchFamily="34" charset="0"/>
                <a:cs typeface="Verdana" pitchFamily="34" charset="0"/>
              </a:rPr>
            </a:br>
            <a:endParaRPr lang="en-US" altLang="en-US" sz="500" dirty="0" smtClean="0">
              <a:ea typeface="Verdana" pitchFamily="34" charset="0"/>
              <a:cs typeface="Verdana" pitchFamily="34" charset="0"/>
            </a:endParaRPr>
          </a:p>
          <a:p>
            <a:pPr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I’ll feel awkward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53462" cy="10144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Giving Feedback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3900488" cy="43386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What</a:t>
            </a:r>
          </a:p>
          <a:p>
            <a:pPr lvl="1"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Specific</a:t>
            </a:r>
          </a:p>
          <a:p>
            <a:pPr lvl="1" indent="-230188" eaLnBrk="1" hangingPunct="1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Descriptive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How</a:t>
            </a:r>
          </a:p>
          <a:p>
            <a:pPr lvl="1" indent="-230188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Timely</a:t>
            </a:r>
          </a:p>
          <a:p>
            <a:pPr lvl="1"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Respectfully</a:t>
            </a:r>
          </a:p>
          <a:p>
            <a:pPr lvl="1"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Assertively</a:t>
            </a:r>
          </a:p>
          <a:p>
            <a:pPr lvl="1" indent="-230188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Using impact statements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287971"/>
            <a:ext cx="3231069" cy="2029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Timely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743200"/>
            <a:ext cx="6005513" cy="247491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As soon as possible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Delay if overly angry, upset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Avoidance = lose-lose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0757"/>
            <a:ext cx="2303463" cy="23197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ea typeface="Verdana" pitchFamily="34" charset="0"/>
                <a:cs typeface="Verdana" pitchFamily="34" charset="0"/>
              </a:rPr>
              <a:t>Respectful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819400"/>
            <a:ext cx="73152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Focus only on job performance/behavior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Do not criticize the person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1273175"/>
            <a:ext cx="5638800" cy="958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Specific/Descriptive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90800"/>
            <a:ext cx="8839200" cy="3276600"/>
          </a:xfrm>
        </p:spPr>
        <p:txBody>
          <a:bodyPr>
            <a:normAutofit/>
          </a:bodyPr>
          <a:lstStyle/>
          <a:p>
            <a:pPr indent="-284163" eaLnBrk="1" hangingPunct="1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b="1" dirty="0" smtClean="0">
                <a:ea typeface="Verdana" pitchFamily="34" charset="0"/>
                <a:cs typeface="Verdana" pitchFamily="34" charset="0"/>
              </a:rPr>
              <a:t>Feedback is always related to behavior; never personal</a:t>
            </a:r>
            <a:br>
              <a:rPr lang="en-US" altLang="en-US" sz="2800" b="1" dirty="0" smtClean="0">
                <a:ea typeface="Verdana" pitchFamily="34" charset="0"/>
                <a:cs typeface="Verdana" pitchFamily="34" charset="0"/>
              </a:rPr>
            </a:br>
            <a:endParaRPr lang="en-US" altLang="en-US" sz="2800" b="1" dirty="0" smtClean="0">
              <a:ea typeface="Verdana" pitchFamily="34" charset="0"/>
              <a:cs typeface="Verdana" pitchFamily="34" charset="0"/>
            </a:endParaRPr>
          </a:p>
          <a:p>
            <a:pPr indent="-284163" eaLnBrk="1" hangingPunct="1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b="1" dirty="0" smtClean="0">
                <a:ea typeface="Verdana" pitchFamily="34" charset="0"/>
                <a:cs typeface="Verdana" pitchFamily="34" charset="0"/>
              </a:rPr>
              <a:t>Describe positive or problematic behavior </a:t>
            </a:r>
          </a:p>
          <a:p>
            <a:pPr marL="571500" lvl="1" indent="-342900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Facts</a:t>
            </a:r>
          </a:p>
          <a:p>
            <a:pPr marL="571500" lvl="1" indent="-342900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Clear and concise</a:t>
            </a:r>
          </a:p>
          <a:p>
            <a:pPr marL="571500" lvl="1" indent="-342900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Leave no room for misinterpretation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accent6">
                  <a:lumMod val="75000"/>
                </a:schemeClr>
              </a:buClr>
            </a:pPr>
            <a:endParaRPr lang="en-US" altLang="en-US" sz="2800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340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143000"/>
            <a:ext cx="81629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Descriptive Language</a:t>
            </a:r>
            <a:endParaRPr lang="en-US" alt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2362200"/>
            <a:ext cx="7772400" cy="3810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sz="3100" b="1" i="1" dirty="0" smtClean="0"/>
              <a:t>Provide Facts, Times &amp; Actions 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Yelled at me 3x last mo.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Barges into my space daily w/o knocking 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Hasn’t responded to my emails or phone calls as agreed upon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Criticized me in front of co-workers/residents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Continues to leave early 3 out of 5 days a week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Assisted resident with packages by holding door this morning</a:t>
            </a:r>
          </a:p>
          <a:p>
            <a:pPr indent="-225425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000" dirty="0" smtClean="0"/>
              <a:t>Worked as a team to resolve resident’s concern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162925" cy="898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Avoid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Judgmental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 Language </a:t>
            </a:r>
            <a:endParaRPr lang="en-US" alt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2851015"/>
            <a:ext cx="3581400" cy="2514600"/>
          </a:xfrm>
        </p:spPr>
        <p:txBody>
          <a:bodyPr/>
          <a:lstStyle/>
          <a:p>
            <a:pPr marL="457200" indent="-339725" eaLnBrk="1" hangingPunct="1">
              <a:spcBef>
                <a:spcPts val="25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/>
              <a:t>Bad attitude	</a:t>
            </a:r>
          </a:p>
          <a:p>
            <a:pPr marL="457200" indent="-339725" eaLnBrk="1" hangingPunct="1">
              <a:spcBef>
                <a:spcPts val="25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/>
              <a:t>Messy</a:t>
            </a:r>
          </a:p>
          <a:p>
            <a:pPr marL="457200" indent="-339725" eaLnBrk="1" hangingPunct="1">
              <a:spcBef>
                <a:spcPts val="25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/>
              <a:t>Cocky</a:t>
            </a:r>
          </a:p>
          <a:p>
            <a:pPr marL="457200" indent="-339725" eaLnBrk="1" hangingPunct="1">
              <a:spcBef>
                <a:spcPts val="25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800" dirty="0" smtClean="0"/>
              <a:t>Stupid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8838" y="2851015"/>
            <a:ext cx="3733800" cy="2278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339725">
              <a:spcBef>
                <a:spcPts val="24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Lazy</a:t>
            </a:r>
          </a:p>
          <a:p>
            <a:pPr marL="457200" indent="-339725">
              <a:spcBef>
                <a:spcPts val="24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B2442"/>
                </a:solidFill>
                <a:latin typeface="+mn-lt"/>
              </a:rPr>
              <a:t>Unreliable</a:t>
            </a:r>
            <a:endParaRPr lang="en-US" sz="2800" dirty="0">
              <a:solidFill>
                <a:srgbClr val="0B2442"/>
              </a:solidFill>
              <a:latin typeface="+mn-lt"/>
            </a:endParaRPr>
          </a:p>
          <a:p>
            <a:pPr marL="457200" indent="-339725">
              <a:spcBef>
                <a:spcPts val="24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Big mouth</a:t>
            </a:r>
          </a:p>
          <a:p>
            <a:pPr marL="457200" indent="-339725">
              <a:spcBef>
                <a:spcPts val="24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Chip on her shoulder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0"/>
            <a:ext cx="2895600" cy="838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Brainstorm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838200"/>
          </a:xfrm>
        </p:spPr>
        <p:txBody>
          <a:bodyPr>
            <a:noAutofit/>
          </a:bodyPr>
          <a:lstStyle/>
          <a:p>
            <a:pPr marL="58737" indent="0" algn="ctr">
              <a:buNone/>
            </a:pPr>
            <a:r>
              <a:rPr lang="en-US" altLang="en-US" sz="4000" b="1" dirty="0" smtClean="0"/>
              <a:t>What do you see as your </a:t>
            </a:r>
          </a:p>
          <a:p>
            <a:pPr marL="58737" indent="0" algn="ctr">
              <a:buNone/>
            </a:pPr>
            <a:r>
              <a:rPr lang="en-US" altLang="en-US" sz="4000" b="1" dirty="0" smtClean="0"/>
              <a:t>main roles as a supervisor?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2192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2786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Describe Behavior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77661"/>
            <a:ext cx="7320335" cy="260532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Descriptive</a:t>
            </a:r>
          </a:p>
          <a:p>
            <a:pPr marL="2857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Badmouthed company in front of residents</a:t>
            </a:r>
          </a:p>
          <a:p>
            <a:pPr marL="2857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Did not listen to any of colleagues’ suggestions</a:t>
            </a:r>
          </a:p>
          <a:p>
            <a:pPr marL="2857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Missed 5 deadlines</a:t>
            </a:r>
          </a:p>
          <a:p>
            <a:pPr marL="2857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Criticized 3 colleagues in public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191000"/>
            <a:ext cx="4267200" cy="24384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Judgmental</a:t>
            </a:r>
          </a:p>
          <a:p>
            <a:pPr marL="4000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Bad attitude</a:t>
            </a:r>
          </a:p>
          <a:p>
            <a:pPr marL="4000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Arrogant</a:t>
            </a:r>
            <a:endParaRPr lang="en-US" altLang="en-US" sz="2400" dirty="0">
              <a:ea typeface="Verdana" pitchFamily="34" charset="0"/>
              <a:cs typeface="Verdana" pitchFamily="34" charset="0"/>
            </a:endParaRPr>
          </a:p>
          <a:p>
            <a:pPr marL="4000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Unreliable</a:t>
            </a:r>
            <a:endParaRPr lang="en-US" altLang="en-US" sz="2400" dirty="0">
              <a:ea typeface="Verdana" pitchFamily="34" charset="0"/>
              <a:cs typeface="Verdana" pitchFamily="34" charset="0"/>
            </a:endParaRPr>
          </a:p>
          <a:p>
            <a:pPr marL="400050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Not team player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413" y="1371600"/>
            <a:ext cx="8229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Assertive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/>
              <a:t>Using First-Person Language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514600"/>
            <a:ext cx="3581400" cy="27733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150000"/>
              </a:lnSpc>
              <a:buSzPct val="90000"/>
            </a:pPr>
            <a:r>
              <a:rPr lang="en-US" altLang="en-US" sz="3200" b="1" i="1" dirty="0" smtClean="0"/>
              <a:t>I/we</a:t>
            </a:r>
            <a:r>
              <a:rPr lang="en-US" altLang="en-US" sz="3200" i="1" dirty="0" smtClean="0"/>
              <a:t> think</a:t>
            </a:r>
            <a:endParaRPr lang="en-US" altLang="en-US" sz="3200" dirty="0" smtClean="0"/>
          </a:p>
          <a:p>
            <a:pPr>
              <a:lnSpc>
                <a:spcPct val="150000"/>
              </a:lnSpc>
              <a:buSzPct val="90000"/>
            </a:pPr>
            <a:r>
              <a:rPr lang="en-US" altLang="en-US" sz="3200" b="1" i="1" dirty="0" smtClean="0"/>
              <a:t>I/we</a:t>
            </a:r>
            <a:r>
              <a:rPr lang="en-US" altLang="en-US" sz="3200" i="1" dirty="0" smtClean="0"/>
              <a:t> feel</a:t>
            </a:r>
            <a:endParaRPr lang="en-US" altLang="en-US" sz="3200" dirty="0" smtClean="0"/>
          </a:p>
          <a:p>
            <a:pPr>
              <a:lnSpc>
                <a:spcPct val="150000"/>
              </a:lnSpc>
              <a:buSzPct val="90000"/>
            </a:pPr>
            <a:r>
              <a:rPr lang="en-US" altLang="en-US" sz="3200" b="1" i="1" dirty="0" smtClean="0"/>
              <a:t>I/we</a:t>
            </a:r>
            <a:r>
              <a:rPr lang="en-US" altLang="en-US" sz="3200" i="1" dirty="0" smtClean="0"/>
              <a:t>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16292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Acceptable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 Workplace Feelings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2611438"/>
            <a:ext cx="2971800" cy="290988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200" dirty="0" smtClean="0"/>
              <a:t>Frustrated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200" dirty="0" smtClean="0"/>
              <a:t>Concerned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200" dirty="0" smtClean="0"/>
              <a:t>Troubled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3200" dirty="0" smtClean="0"/>
              <a:t>Upset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</a:pPr>
            <a:endParaRPr lang="en-US" alt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2603500"/>
            <a:ext cx="3505200" cy="275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33972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B2442"/>
                </a:solidFill>
                <a:latin typeface="+mn-lt"/>
              </a:rPr>
              <a:t>Confused</a:t>
            </a:r>
          </a:p>
          <a:p>
            <a:pPr marL="457200" indent="-33972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B2442"/>
                </a:solidFill>
                <a:latin typeface="+mn-lt"/>
              </a:rPr>
              <a:t>Dissatisfied</a:t>
            </a:r>
          </a:p>
          <a:p>
            <a:pPr marL="457200" indent="-33972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B2442"/>
                </a:solidFill>
                <a:latin typeface="+mn-lt"/>
              </a:rPr>
              <a:t>Disappointed</a:t>
            </a:r>
          </a:p>
          <a:p>
            <a:pPr marL="457200" indent="-33972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B2442"/>
                </a:solidFill>
                <a:latin typeface="+mn-lt"/>
              </a:rPr>
              <a:t>Pressured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7563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Acceptable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 Workplace Feelings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538413"/>
            <a:ext cx="2514600" cy="2819400"/>
          </a:xfrm>
        </p:spPr>
        <p:txBody>
          <a:bodyPr>
            <a:normAutofit/>
          </a:bodyPr>
          <a:lstStyle/>
          <a:p>
            <a:pPr marL="457200" eaLnBrk="1" hangingPunct="1"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/>
              <a:t>Pleased</a:t>
            </a:r>
          </a:p>
          <a:p>
            <a:pPr marL="457200" eaLnBrk="1" hangingPunct="1"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/>
              <a:t>Optimistic</a:t>
            </a:r>
          </a:p>
          <a:p>
            <a:pPr marL="457200" eaLnBrk="1" hangingPunct="1"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/>
              <a:t>Confident</a:t>
            </a:r>
          </a:p>
          <a:p>
            <a:pPr marL="457200" eaLnBrk="1" hangingPunct="1">
              <a:spcBef>
                <a:spcPts val="0"/>
              </a:spcBef>
              <a:spcAft>
                <a:spcPts val="18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/>
              <a:t>Eager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84725" y="2551113"/>
            <a:ext cx="2971800" cy="25083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Satisfied</a:t>
            </a:r>
          </a:p>
          <a:p>
            <a:pPr marL="4572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Enthusiastic</a:t>
            </a:r>
          </a:p>
          <a:p>
            <a:pPr marL="4572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Proud</a:t>
            </a:r>
          </a:p>
          <a:p>
            <a:pPr marL="457200" indent="-4572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B2442"/>
                </a:solidFill>
                <a:latin typeface="+mn-lt"/>
              </a:rPr>
              <a:t>Surprised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162925" cy="1303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Impact Statements</a:t>
            </a:r>
            <a:b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i="1" dirty="0" smtClean="0">
                <a:solidFill>
                  <a:schemeClr val="accent6">
                    <a:lumMod val="75000"/>
                  </a:schemeClr>
                </a:solidFill>
              </a:rPr>
              <a:t>If…, then…  When…, then…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3048000"/>
            <a:ext cx="7010400" cy="2438400"/>
          </a:xfrm>
        </p:spPr>
        <p:txBody>
          <a:bodyPr/>
          <a:lstStyle/>
          <a:p>
            <a:pPr indent="-284163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/>
              <a:t>If we continue to overlook residents’ concerns, then they’ll move elsewhere.</a:t>
            </a:r>
          </a:p>
          <a:p>
            <a:pPr indent="-284163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/>
              <a:t>When we don’t meet regularly, we are not coordinated.</a:t>
            </a:r>
          </a:p>
          <a:p>
            <a:pPr indent="-284163"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/>
              <a:t>When we meet, we resolve issues more effectively.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Verdana" pitchFamily="34" charset="0"/>
                <a:cs typeface="Verdana" pitchFamily="34" charset="0"/>
              </a:rPr>
              <a:t>Assure Understanding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667000"/>
            <a:ext cx="6477000" cy="304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What’s your understanding of what I’ve said?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Performance concerns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Impact on organization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Expectations for improvement</a:t>
            </a:r>
            <a:endParaRPr lang="en-US" altLang="en-US" sz="2400" i="1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Verdana" pitchFamily="34" charset="0"/>
                <a:cs typeface="Verdana" pitchFamily="34" charset="0"/>
              </a:rPr>
              <a:t/>
            </a:r>
            <a:br>
              <a:rPr lang="en-US" altLang="en-US" b="1" dirty="0">
                <a:ea typeface="Verdana" pitchFamily="34" charset="0"/>
                <a:cs typeface="Verdana" pitchFamily="34" charset="0"/>
              </a:rPr>
            </a:b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Clarify until understood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7" y="2743200"/>
            <a:ext cx="322634" cy="322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7" y="4953000"/>
            <a:ext cx="322634" cy="322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478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Ask for and Listen to 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Employee’s Response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38" y="3124200"/>
            <a:ext cx="2950262" cy="171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07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2743200"/>
            <a:ext cx="51816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/>
              <a:t>  </a:t>
            </a: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Care about what is said &amp; act like it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[You don’t have to agree.]</a:t>
            </a:r>
          </a:p>
          <a:p>
            <a:pPr marL="515938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Eye contact</a:t>
            </a:r>
          </a:p>
          <a:p>
            <a:pPr marL="515938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Head nods</a:t>
            </a:r>
          </a:p>
          <a:p>
            <a:pPr marL="515938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Receptive posture</a:t>
            </a:r>
          </a:p>
          <a:p>
            <a:pPr marL="515938" indent="-284163" eaLnBrk="1" hangingPunct="1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Reflective statements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26618"/>
            <a:ext cx="7848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Use Reflective Statements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662940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1600" b="1" i="1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So, what you’re saying is...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So your understanding is...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If I understand you correctly, you believe…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Sounds like...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Because of </a:t>
            </a:r>
            <a:r>
              <a:rPr lang="en-US" altLang="en-US" sz="2600" i="1" dirty="0" smtClean="0">
                <a:ea typeface="Verdana" pitchFamily="34" charset="0"/>
                <a:cs typeface="Verdana" pitchFamily="34" charset="0"/>
              </a:rPr>
              <a:t>X</a:t>
            </a: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, you feel </a:t>
            </a:r>
            <a:r>
              <a:rPr lang="en-US" altLang="en-US" sz="2600" i="1" dirty="0" smtClean="0">
                <a:ea typeface="Verdana" pitchFamily="34" charset="0"/>
                <a:cs typeface="Verdana" pitchFamily="34" charset="0"/>
              </a:rPr>
              <a:t>Y…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Verdana" pitchFamily="34" charset="0"/>
                <a:cs typeface="Verdana" pitchFamily="34" charset="0"/>
              </a:rPr>
              <a:t>Establish Improvement Plan When Appropriate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6324600" cy="2895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altLang="en-US" sz="2400" b="1" dirty="0" smtClean="0">
                <a:ea typeface="Verdana" pitchFamily="34" charset="0"/>
                <a:cs typeface="Verdana" pitchFamily="34" charset="0"/>
              </a:rPr>
              <a:t>Jointly establish improvement plan</a:t>
            </a:r>
          </a:p>
          <a:p>
            <a:pPr marL="690563"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Prioritize improvement goals</a:t>
            </a:r>
          </a:p>
          <a:p>
            <a:pPr marL="690563"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Identify improvement tactics</a:t>
            </a:r>
          </a:p>
          <a:p>
            <a:pPr marL="690563"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Determine monitoring</a:t>
            </a:r>
          </a:p>
          <a:p>
            <a:pPr marL="690563"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Agree upon follow-up meeting(s)</a:t>
            </a:r>
          </a:p>
          <a:p>
            <a:pPr marL="690563" lvl="1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Verdana" pitchFamily="34" charset="0"/>
                <a:cs typeface="Verdana" pitchFamily="34" charset="0"/>
              </a:rPr>
              <a:t>Document as warranted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ea typeface="Verdana" pitchFamily="34" charset="0"/>
                <a:cs typeface="Verdana" pitchFamily="34" charset="0"/>
              </a:rPr>
              <a:t>Follow - Through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i="1" dirty="0" smtClean="0">
                <a:latin typeface="+mj-lt"/>
                <a:ea typeface="Verdana" pitchFamily="34" charset="0"/>
                <a:cs typeface="Verdana" pitchFamily="34" charset="0"/>
              </a:rPr>
              <a:t>Shared Accountability!</a:t>
            </a:r>
            <a:endParaRPr lang="en-US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Supervisory Roles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8229600" cy="4495800"/>
          </a:xfrm>
        </p:spPr>
        <p:txBody>
          <a:bodyPr>
            <a:normAutofit/>
          </a:bodyPr>
          <a:lstStyle/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altLang="en-US" dirty="0" smtClean="0"/>
              <a:t>Coach/Problem solver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altLang="en-US" dirty="0" smtClean="0"/>
              <a:t>Advocate for the organization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altLang="en-US" dirty="0" smtClean="0"/>
              <a:t>Implementer of personnel policies and procedures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dirty="0"/>
              <a:t>Employee training and </a:t>
            </a:r>
            <a:r>
              <a:rPr lang="en-US" dirty="0" smtClean="0"/>
              <a:t>development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dirty="0" smtClean="0"/>
              <a:t>Mentoring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dirty="0" smtClean="0"/>
              <a:t>Staffing</a:t>
            </a:r>
          </a:p>
          <a:p>
            <a:pPr marL="514350" indent="-342900">
              <a:lnSpc>
                <a:spcPct val="150000"/>
              </a:lnSpc>
              <a:buSzPct val="90000"/>
              <a:buFont typeface="Calibri" pitchFamily="34" charset="0"/>
              <a:buAutoNum type="arabicPeriod"/>
            </a:pPr>
            <a:r>
              <a:rPr lang="en-US" dirty="0" smtClean="0"/>
              <a:t>Employee </a:t>
            </a:r>
            <a:r>
              <a:rPr lang="en-US" dirty="0"/>
              <a:t>performance management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763000" cy="685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Pitfalls to Providing Performance Feedback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14600"/>
            <a:ext cx="8229600" cy="2179638"/>
          </a:xfrm>
        </p:spPr>
        <p:txBody>
          <a:bodyPr>
            <a:normAutofit/>
          </a:bodyPr>
          <a:lstStyle/>
          <a:p>
            <a:r>
              <a:rPr lang="en-US" dirty="0" smtClean="0"/>
              <a:t>Waiting too long to give feedback, hoping it will “</a:t>
            </a:r>
            <a:r>
              <a:rPr lang="en-US" b="1" dirty="0" smtClean="0"/>
              <a:t>go away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Reacting too quickly or strongly to minor events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Paying too much attention to one employee, particularly one with performance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 </a:t>
            </a:r>
            <a:r>
              <a:rPr lang="en-US" sz="4400" dirty="0"/>
              <a:t>C</a:t>
            </a:r>
            <a:r>
              <a:rPr lang="en-US" sz="4400" dirty="0" smtClean="0"/>
              <a:t>onduct Formal </a:t>
            </a:r>
            <a:br>
              <a:rPr lang="en-US" sz="4400" dirty="0" smtClean="0"/>
            </a:br>
            <a:r>
              <a:rPr lang="en-US" sz="4400" dirty="0" smtClean="0"/>
              <a:t>Performance </a:t>
            </a:r>
            <a:r>
              <a:rPr lang="en-US" sz="4400" dirty="0"/>
              <a:t>R</a:t>
            </a:r>
            <a:r>
              <a:rPr lang="en-US" sz="4400" dirty="0" smtClean="0"/>
              <a:t>eviews?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630" y="3733800"/>
            <a:ext cx="5638800" cy="685800"/>
          </a:xfrm>
        </p:spPr>
        <p:txBody>
          <a:bodyPr>
            <a:normAutofit/>
          </a:bodyPr>
          <a:lstStyle/>
          <a:p>
            <a:pPr marL="58737" indent="0" algn="ctr">
              <a:buNone/>
            </a:pPr>
            <a:r>
              <a:rPr lang="en-US" sz="3200" b="1" dirty="0" smtClean="0"/>
              <a:t>Brainstorm!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32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733329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a Performance Review Can Accomplish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91" y="2209800"/>
            <a:ext cx="7924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Employee</a:t>
            </a:r>
            <a:br>
              <a:rPr lang="en-US" sz="2800" b="1" dirty="0" smtClean="0"/>
            </a:br>
            <a:endParaRPr lang="en-US" sz="1400" b="1" dirty="0" smtClean="0"/>
          </a:p>
          <a:p>
            <a:pPr marL="515938"/>
            <a:r>
              <a:rPr lang="en-US" dirty="0" smtClean="0"/>
              <a:t>Define &amp; clarify job responsibilities/expectations</a:t>
            </a:r>
          </a:p>
          <a:p>
            <a:pPr marL="515938"/>
            <a:r>
              <a:rPr lang="en-US" dirty="0" smtClean="0"/>
              <a:t>Provide visibility on accomplishments</a:t>
            </a:r>
          </a:p>
          <a:p>
            <a:pPr marL="515938"/>
            <a:r>
              <a:rPr lang="en-US" dirty="0" smtClean="0"/>
              <a:t>Solicit support on problems &amp; concerns</a:t>
            </a:r>
          </a:p>
          <a:p>
            <a:pPr marL="515938"/>
            <a:r>
              <a:rPr lang="en-US" dirty="0" smtClean="0"/>
              <a:t>Validate value to the organization</a:t>
            </a:r>
          </a:p>
          <a:p>
            <a:pPr marL="515938"/>
            <a:r>
              <a:rPr lang="en-US" dirty="0" smtClean="0"/>
              <a:t>Obtain direction for future opportunities &amp; professional development</a:t>
            </a:r>
          </a:p>
          <a:p>
            <a:pPr marL="515938"/>
            <a:r>
              <a:rPr lang="en-US" dirty="0" smtClean="0"/>
              <a:t>Provide input to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11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What a Performance Review Can Accomplish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07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Manager</a:t>
            </a:r>
          </a:p>
          <a:p>
            <a:r>
              <a:rPr lang="en-US" dirty="0" smtClean="0"/>
              <a:t>Develop &amp; maintain positive relationships with employees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Gain a broader perspective on work unit activity, progress &amp; concerns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Make sure work is planned &amp; accomplished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Confirm work load/staffing requirements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 smtClean="0"/>
              <a:t>Compare individual &amp; work unit performance to goals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Obtain employee feedback on company responsiveness, effectiveness, communication, needs, etc.</a:t>
            </a:r>
          </a:p>
        </p:txBody>
      </p:sp>
    </p:spTree>
    <p:extLst>
      <p:ext uri="{BB962C8B-B14F-4D97-AF65-F5344CB8AC3E}">
        <p14:creationId xmlns:p14="http://schemas.microsoft.com/office/powerpoint/2010/main" val="40142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83" y="1371600"/>
            <a:ext cx="8763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 Performance Review Can Accomplish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2514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Organization</a:t>
            </a:r>
            <a:br>
              <a:rPr lang="en-US" sz="2800" b="1" dirty="0" smtClean="0"/>
            </a:br>
            <a:endParaRPr lang="en-US" sz="1000" b="1" dirty="0" smtClean="0"/>
          </a:p>
          <a:p>
            <a:pPr marL="515938"/>
            <a:r>
              <a:rPr lang="en-US" dirty="0" smtClean="0"/>
              <a:t>Assure alignment around organizational goals</a:t>
            </a:r>
            <a:br>
              <a:rPr lang="en-US" dirty="0" smtClean="0"/>
            </a:br>
            <a:endParaRPr lang="en-US" sz="1100" dirty="0" smtClean="0"/>
          </a:p>
          <a:p>
            <a:pPr marL="515938"/>
            <a:r>
              <a:rPr lang="en-US" dirty="0" smtClean="0"/>
              <a:t>Integrate organizational initiatives into work unit performance objectives</a:t>
            </a:r>
            <a:br>
              <a:rPr lang="en-US" dirty="0" smtClean="0"/>
            </a:br>
            <a:endParaRPr lang="en-US" sz="1100" dirty="0" smtClean="0"/>
          </a:p>
          <a:p>
            <a:pPr marL="515938"/>
            <a:r>
              <a:rPr lang="en-US" dirty="0" smtClean="0"/>
              <a:t>Improve organizational performance</a:t>
            </a:r>
            <a:br>
              <a:rPr lang="en-US" dirty="0" smtClean="0"/>
            </a:br>
            <a:endParaRPr lang="en-US" sz="1000" dirty="0" smtClean="0"/>
          </a:p>
          <a:p>
            <a:pPr marL="515938"/>
            <a:r>
              <a:rPr lang="en-US" dirty="0" smtClean="0"/>
              <a:t>Develop human resource assets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71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There should be no surprises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It’s a solution oriented discussion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There will be two-way dialog with listening by both parties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It will be more productive as an adult to adult conversation about mutual concerns and issues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The review is part of an on-going performance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5408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525963"/>
          </a:xfrm>
        </p:spPr>
        <p:txBody>
          <a:bodyPr>
            <a:normAutofit/>
          </a:bodyPr>
          <a:lstStyle/>
          <a:p>
            <a:pPr marL="58737" indent="0">
              <a:buNone/>
            </a:pPr>
            <a:r>
              <a:rPr lang="en-US" b="1" dirty="0" smtClean="0"/>
              <a:t>Clarify job responsibilities/job description</a:t>
            </a:r>
          </a:p>
          <a:p>
            <a:pPr marL="58737" indent="0">
              <a:buNone/>
            </a:pPr>
            <a:r>
              <a:rPr lang="en-US" b="1" dirty="0" smtClean="0"/>
              <a:t>Help the employee prepare</a:t>
            </a:r>
          </a:p>
          <a:p>
            <a:pPr marL="396875" lvl="1" indent="-222250">
              <a:buFont typeface="Arial" panose="020B0604020202020204" pitchFamily="34" charset="0"/>
              <a:buChar char="•"/>
            </a:pPr>
            <a:r>
              <a:rPr lang="en-US" dirty="0" smtClean="0"/>
              <a:t>Define their role in the process</a:t>
            </a:r>
          </a:p>
          <a:p>
            <a:pPr marL="396875" lvl="1" indent="-222250">
              <a:buFont typeface="Arial" panose="020B0604020202020204" pitchFamily="34" charset="0"/>
              <a:buChar char="•"/>
            </a:pPr>
            <a:r>
              <a:rPr lang="en-US" dirty="0" smtClean="0"/>
              <a:t>What the employee can expect from you</a:t>
            </a:r>
          </a:p>
          <a:p>
            <a:pPr marL="58737" indent="0">
              <a:buNone/>
            </a:pPr>
            <a:r>
              <a:rPr lang="en-US" b="1" dirty="0" smtClean="0"/>
              <a:t>Schedule a time/location for review where there is privacy</a:t>
            </a:r>
          </a:p>
          <a:p>
            <a:pPr marL="58737" indent="0">
              <a:buNone/>
            </a:pPr>
            <a:r>
              <a:rPr lang="en-US" b="1" dirty="0" smtClean="0"/>
              <a:t>Gather supporting information/documentation</a:t>
            </a:r>
          </a:p>
          <a:p>
            <a:pPr marL="396875" lvl="1" indent="-225425">
              <a:buFont typeface="Arial" panose="020B0604020202020204" pitchFamily="34" charset="0"/>
              <a:buChar char="•"/>
            </a:pPr>
            <a:r>
              <a:rPr lang="en-US" dirty="0" smtClean="0"/>
              <a:t>Your observations/documentation throughout the year</a:t>
            </a:r>
          </a:p>
          <a:p>
            <a:pPr marL="396875" lvl="1" indent="-225425">
              <a:buFont typeface="Arial" panose="020B0604020202020204" pitchFamily="34" charset="0"/>
              <a:buChar char="•"/>
            </a:pPr>
            <a:r>
              <a:rPr lang="en-US" dirty="0" smtClean="0"/>
              <a:t>Feedback from colleagues &amp; customers</a:t>
            </a:r>
          </a:p>
          <a:p>
            <a:pPr marL="396875" lvl="1" indent="-225425">
              <a:buFont typeface="Arial" panose="020B0604020202020204" pitchFamily="34" charset="0"/>
              <a:buChar char="•"/>
            </a:pPr>
            <a:r>
              <a:rPr lang="en-US" dirty="0" smtClean="0"/>
              <a:t>Prior appraisal</a:t>
            </a:r>
          </a:p>
          <a:p>
            <a:pPr marL="58737" indent="0">
              <a:buNone/>
            </a:pPr>
            <a:r>
              <a:rPr lang="en-US" b="1" dirty="0" smtClean="0"/>
              <a:t>Complete appraisal form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1" y="2045358"/>
            <a:ext cx="322634" cy="322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7" y="2491581"/>
            <a:ext cx="322634" cy="322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1" y="3807247"/>
            <a:ext cx="322634" cy="32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6" y="4244181"/>
            <a:ext cx="322634" cy="32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7" y="5996781"/>
            <a:ext cx="322634" cy="3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400" b="0" dirty="0" smtClean="0"/>
              <a:t>Prepare for a Variety of </a:t>
            </a:r>
            <a:r>
              <a:rPr lang="en-US" sz="3400" dirty="0" smtClean="0"/>
              <a:t>Employee Responses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Resistance/defensiveness</a:t>
            </a:r>
          </a:p>
          <a:p>
            <a:r>
              <a:rPr lang="en-US" dirty="0" smtClean="0"/>
              <a:t>Hostility/Arguing</a:t>
            </a:r>
          </a:p>
          <a:p>
            <a:r>
              <a:rPr lang="en-US" dirty="0" smtClean="0"/>
              <a:t>Losing temper or becoming emotional</a:t>
            </a:r>
          </a:p>
          <a:p>
            <a:r>
              <a:rPr lang="en-US" dirty="0" smtClean="0"/>
              <a:t>Shifting blame to others</a:t>
            </a:r>
          </a:p>
          <a:p>
            <a:r>
              <a:rPr lang="en-US" dirty="0" smtClean="0"/>
              <a:t>Passive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65237"/>
            <a:ext cx="8229600" cy="9264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ea typeface="Verdana" pitchFamily="34" charset="0"/>
                <a:cs typeface="Verdana" pitchFamily="34" charset="0"/>
              </a:rPr>
              <a:t>Managing Employee Responses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6400800" cy="3429000"/>
          </a:xfrm>
        </p:spPr>
        <p:txBody>
          <a:bodyPr>
            <a:normAutofit/>
          </a:bodyPr>
          <a:lstStyle/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Present feedback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Listen actively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Avoid arguing/resist debating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Respectfully disagree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Reiterate feedback with focus on facts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Continue cycle</a:t>
            </a:r>
          </a:p>
          <a:p>
            <a:pPr marL="457200" indent="-230188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Time-out/reschedule if necessary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1" y="12192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Communicating with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Uncooperative Silent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Employee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230187" y="2971800"/>
            <a:ext cx="853122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Use </a:t>
            </a:r>
            <a:r>
              <a:rPr lang="en-US" sz="2400" dirty="0" smtClean="0">
                <a:solidFill>
                  <a:srgbClr val="0B2442"/>
                </a:solidFill>
              </a:rPr>
              <a:t>non-verbal </a:t>
            </a:r>
            <a:r>
              <a:rPr lang="en-US" sz="2400" dirty="0">
                <a:solidFill>
                  <a:srgbClr val="0B2442"/>
                </a:solidFill>
              </a:rPr>
              <a:t>c</a:t>
            </a:r>
            <a:r>
              <a:rPr lang="en-US" sz="2400" dirty="0" smtClean="0">
                <a:solidFill>
                  <a:srgbClr val="0B2442"/>
                </a:solidFill>
              </a:rPr>
              <a:t>ues </a:t>
            </a:r>
            <a:r>
              <a:rPr lang="en-US" sz="2400" dirty="0">
                <a:solidFill>
                  <a:srgbClr val="0B2442"/>
                </a:solidFill>
              </a:rPr>
              <a:t>to </a:t>
            </a:r>
            <a:r>
              <a:rPr lang="en-US" sz="2400" dirty="0" smtClean="0">
                <a:solidFill>
                  <a:srgbClr val="0B2442"/>
                </a:solidFill>
              </a:rPr>
              <a:t>communicate that you are </a:t>
            </a:r>
            <a:r>
              <a:rPr lang="en-US" sz="2400" dirty="0">
                <a:solidFill>
                  <a:srgbClr val="0B2442"/>
                </a:solidFill>
              </a:rPr>
              <a:t>e</a:t>
            </a:r>
            <a:r>
              <a:rPr lang="en-US" sz="2400" dirty="0" smtClean="0">
                <a:solidFill>
                  <a:srgbClr val="0B2442"/>
                </a:solidFill>
              </a:rPr>
              <a:t>xpecting </a:t>
            </a:r>
            <a:r>
              <a:rPr lang="en-US" sz="2400" dirty="0">
                <a:solidFill>
                  <a:srgbClr val="0B2442"/>
                </a:solidFill>
              </a:rPr>
              <a:t>a </a:t>
            </a:r>
            <a:r>
              <a:rPr lang="en-US" sz="2400" dirty="0" smtClean="0">
                <a:solidFill>
                  <a:srgbClr val="0B2442"/>
                </a:solidFill>
              </a:rPr>
              <a:t>response</a:t>
            </a:r>
            <a:endParaRPr lang="en-US" sz="2400" dirty="0">
              <a:solidFill>
                <a:srgbClr val="0B2442"/>
              </a:solidFill>
            </a:endParaRP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Lean </a:t>
            </a:r>
            <a:r>
              <a:rPr lang="en-US" sz="2400" dirty="0" smtClean="0">
                <a:solidFill>
                  <a:srgbClr val="0B2442"/>
                </a:solidFill>
              </a:rPr>
              <a:t>forward</a:t>
            </a:r>
            <a:r>
              <a:rPr lang="en-US" sz="2400" dirty="0">
                <a:solidFill>
                  <a:srgbClr val="0B2442"/>
                </a:solidFill>
              </a:rPr>
              <a:t>, </a:t>
            </a:r>
            <a:r>
              <a:rPr lang="en-US" sz="2400" dirty="0" smtClean="0">
                <a:solidFill>
                  <a:srgbClr val="0B2442"/>
                </a:solidFill>
              </a:rPr>
              <a:t>remain silent, give them time to respond</a:t>
            </a:r>
            <a:br>
              <a:rPr lang="en-US" sz="2400" dirty="0" smtClean="0">
                <a:solidFill>
                  <a:srgbClr val="0B2442"/>
                </a:solidFill>
              </a:rPr>
            </a:br>
            <a:endParaRPr lang="en-US" sz="1050" dirty="0">
              <a:solidFill>
                <a:srgbClr val="0B2442"/>
              </a:solidFill>
            </a:endParaRP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 smtClean="0">
                <a:solidFill>
                  <a:srgbClr val="0B2442"/>
                </a:solidFill>
              </a:rPr>
              <a:t>Another suggestion might be, </a:t>
            </a:r>
            <a:r>
              <a:rPr lang="en-US" sz="2400" dirty="0">
                <a:solidFill>
                  <a:srgbClr val="0B2442"/>
                </a:solidFill>
              </a:rPr>
              <a:t>“</a:t>
            </a:r>
            <a:r>
              <a:rPr lang="en-US" sz="2400" b="1" i="1" dirty="0">
                <a:solidFill>
                  <a:srgbClr val="0B2442"/>
                </a:solidFill>
              </a:rPr>
              <a:t>I’m concerned </a:t>
            </a:r>
            <a:r>
              <a:rPr lang="en-US" sz="2400" b="1" i="1" dirty="0" smtClean="0">
                <a:solidFill>
                  <a:srgbClr val="0B2442"/>
                </a:solidFill>
              </a:rPr>
              <a:t>because I would like us to have a conversation about this.”</a:t>
            </a:r>
            <a:endParaRPr lang="en-US" sz="2400" b="1" i="1" dirty="0">
              <a:solidFill>
                <a:srgbClr val="0B24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900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Importance of Feedback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3352800"/>
            <a:ext cx="3879850" cy="1558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i="1" dirty="0" smtClean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It improves results!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310" y="3200400"/>
            <a:ext cx="3114166" cy="208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10668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Communicating with the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73050"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Hostile/Aggressive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Employee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84201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Don’t </a:t>
            </a:r>
            <a:r>
              <a:rPr lang="en-US" sz="2400" dirty="0" smtClean="0">
                <a:solidFill>
                  <a:srgbClr val="0B2442"/>
                </a:solidFill>
              </a:rPr>
              <a:t>dismiss </a:t>
            </a:r>
            <a:r>
              <a:rPr lang="en-US" sz="2400" dirty="0">
                <a:solidFill>
                  <a:srgbClr val="0B2442"/>
                </a:solidFill>
              </a:rPr>
              <a:t>or </a:t>
            </a:r>
            <a:r>
              <a:rPr lang="en-US" sz="2400" dirty="0" smtClean="0">
                <a:solidFill>
                  <a:srgbClr val="0B2442"/>
                </a:solidFill>
              </a:rPr>
              <a:t>minimize </a:t>
            </a:r>
            <a:r>
              <a:rPr lang="en-US" sz="2400" dirty="0">
                <a:solidFill>
                  <a:srgbClr val="0B2442"/>
                </a:solidFill>
              </a:rPr>
              <a:t>the </a:t>
            </a:r>
            <a:r>
              <a:rPr lang="en-US" sz="2400" dirty="0" smtClean="0">
                <a:solidFill>
                  <a:srgbClr val="0B2442"/>
                </a:solidFill>
              </a:rPr>
              <a:t>behavior</a:t>
            </a:r>
            <a:endParaRPr lang="en-US" sz="2400" dirty="0">
              <a:solidFill>
                <a:srgbClr val="0B2442"/>
              </a:solidFill>
            </a:endParaRP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Address it </a:t>
            </a:r>
            <a:r>
              <a:rPr lang="en-US" sz="2400" dirty="0" smtClean="0">
                <a:solidFill>
                  <a:srgbClr val="0B2442"/>
                </a:solidFill>
              </a:rPr>
              <a:t>early </a:t>
            </a:r>
            <a:r>
              <a:rPr lang="en-US" sz="2400" dirty="0">
                <a:solidFill>
                  <a:srgbClr val="0B2442"/>
                </a:solidFill>
              </a:rPr>
              <a:t>o</a:t>
            </a:r>
            <a:r>
              <a:rPr lang="en-US" sz="2400" dirty="0" smtClean="0">
                <a:solidFill>
                  <a:srgbClr val="0B2442"/>
                </a:solidFill>
              </a:rPr>
              <a:t>n</a:t>
            </a:r>
            <a:r>
              <a:rPr lang="en-US" sz="2400" dirty="0">
                <a:solidFill>
                  <a:srgbClr val="0B2442"/>
                </a:solidFill>
              </a:rPr>
              <a:t>. </a:t>
            </a:r>
            <a:r>
              <a:rPr lang="en-US" sz="2400" b="1" dirty="0">
                <a:solidFill>
                  <a:srgbClr val="0B2442"/>
                </a:solidFill>
              </a:rPr>
              <a:t>Don’t Wait!</a:t>
            </a: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Make it </a:t>
            </a:r>
            <a:r>
              <a:rPr lang="en-US" sz="2400" dirty="0" smtClean="0">
                <a:solidFill>
                  <a:srgbClr val="0B2442"/>
                </a:solidFill>
              </a:rPr>
              <a:t>clear </a:t>
            </a:r>
            <a:r>
              <a:rPr lang="en-US" sz="2400" dirty="0">
                <a:solidFill>
                  <a:srgbClr val="0B2442"/>
                </a:solidFill>
              </a:rPr>
              <a:t>that this </a:t>
            </a:r>
            <a:r>
              <a:rPr lang="en-US" sz="2400" dirty="0" smtClean="0">
                <a:solidFill>
                  <a:srgbClr val="0B2442"/>
                </a:solidFill>
              </a:rPr>
              <a:t>behavior </a:t>
            </a:r>
            <a:r>
              <a:rPr lang="en-US" sz="2400" dirty="0">
                <a:solidFill>
                  <a:srgbClr val="0B2442"/>
                </a:solidFill>
              </a:rPr>
              <a:t>w</a:t>
            </a:r>
            <a:r>
              <a:rPr lang="en-US" sz="2400" dirty="0" smtClean="0">
                <a:solidFill>
                  <a:srgbClr val="0B2442"/>
                </a:solidFill>
              </a:rPr>
              <a:t>ill </a:t>
            </a:r>
            <a:r>
              <a:rPr lang="en-US" sz="2400" dirty="0">
                <a:solidFill>
                  <a:srgbClr val="0B2442"/>
                </a:solidFill>
              </a:rPr>
              <a:t>n</a:t>
            </a:r>
            <a:r>
              <a:rPr lang="en-US" sz="2400" dirty="0" smtClean="0">
                <a:solidFill>
                  <a:srgbClr val="0B2442"/>
                </a:solidFill>
              </a:rPr>
              <a:t>ot </a:t>
            </a:r>
            <a:r>
              <a:rPr lang="en-US" sz="2400" dirty="0">
                <a:solidFill>
                  <a:srgbClr val="0B2442"/>
                </a:solidFill>
              </a:rPr>
              <a:t>b</a:t>
            </a:r>
            <a:r>
              <a:rPr lang="en-US" sz="2400" dirty="0" smtClean="0">
                <a:solidFill>
                  <a:srgbClr val="0B2442"/>
                </a:solidFill>
              </a:rPr>
              <a:t>e accepted or tolerated</a:t>
            </a: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>
                <a:solidFill>
                  <a:srgbClr val="0B2442"/>
                </a:solidFill>
              </a:rPr>
              <a:t>Use phrases such as, </a:t>
            </a:r>
            <a:r>
              <a:rPr lang="en-US" sz="2400" b="1" dirty="0">
                <a:solidFill>
                  <a:srgbClr val="0B2442"/>
                </a:solidFill>
              </a:rPr>
              <a:t>“it appears” </a:t>
            </a:r>
            <a:r>
              <a:rPr lang="en-US" sz="2400" dirty="0">
                <a:solidFill>
                  <a:srgbClr val="0B2442"/>
                </a:solidFill>
              </a:rPr>
              <a:t>or </a:t>
            </a:r>
            <a:r>
              <a:rPr lang="en-US" sz="2400" b="1" dirty="0">
                <a:solidFill>
                  <a:srgbClr val="0B2442"/>
                </a:solidFill>
              </a:rPr>
              <a:t>“it seems” </a:t>
            </a:r>
            <a:r>
              <a:rPr lang="en-US" sz="2400" dirty="0">
                <a:solidFill>
                  <a:srgbClr val="0B2442"/>
                </a:solidFill>
              </a:rPr>
              <a:t>and </a:t>
            </a:r>
            <a:r>
              <a:rPr lang="en-US" sz="2400" b="1" dirty="0">
                <a:solidFill>
                  <a:srgbClr val="0B2442"/>
                </a:solidFill>
              </a:rPr>
              <a:t>“you might not be aware</a:t>
            </a:r>
            <a:r>
              <a:rPr lang="en-US" sz="2400" b="1" dirty="0" smtClean="0">
                <a:solidFill>
                  <a:srgbClr val="0B2442"/>
                </a:solidFill>
              </a:rPr>
              <a:t>”</a:t>
            </a:r>
            <a:endParaRPr lang="en-US" sz="2400" dirty="0">
              <a:solidFill>
                <a:srgbClr val="0B2442"/>
              </a:solidFill>
            </a:endParaRPr>
          </a:p>
          <a:p>
            <a:pPr marL="730250" indent="-268288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75000"/>
              <a:buFont typeface="Verdana" pitchFamily="34" charset="0"/>
              <a:buChar char="•"/>
            </a:pPr>
            <a:r>
              <a:rPr lang="en-US" sz="2400" dirty="0" smtClean="0">
                <a:solidFill>
                  <a:srgbClr val="0B2442"/>
                </a:solidFill>
              </a:rPr>
              <a:t>End the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66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Anticipate Your Own Emotions/Responses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276600"/>
          </a:xfrm>
        </p:spPr>
        <p:txBody>
          <a:bodyPr/>
          <a:lstStyle/>
          <a:p>
            <a:pPr marL="58737" indent="0">
              <a:buNone/>
            </a:pPr>
            <a:r>
              <a:rPr lang="en-US" b="1" dirty="0" smtClean="0"/>
              <a:t>Be aware of your tendencies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Becoming emotional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Not caring enough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Caring too much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Taking responsibility for the employee’s reactions or performance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Mirroring the employee’s negative or hostile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4" y="914400"/>
            <a:ext cx="8229600" cy="1143000"/>
          </a:xfrm>
        </p:spPr>
        <p:txBody>
          <a:bodyPr/>
          <a:lstStyle/>
          <a:p>
            <a:r>
              <a:rPr lang="en-US" dirty="0" smtClean="0"/>
              <a:t>Conducting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94" y="2286000"/>
            <a:ext cx="8229600" cy="3505200"/>
          </a:xfrm>
        </p:spPr>
        <p:txBody>
          <a:bodyPr>
            <a:normAutofit/>
          </a:bodyPr>
          <a:lstStyle/>
          <a:p>
            <a:pPr marL="58737" indent="0">
              <a:buNone/>
            </a:pPr>
            <a:r>
              <a:rPr lang="en-US" b="1" dirty="0" smtClean="0"/>
              <a:t>Establish a positive atmosphere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Sincere greeting and few opening remarks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Clarify expected outcomes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Do a lot of listening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Be specific in statements and questions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Be candid but kind</a:t>
            </a:r>
          </a:p>
          <a:p>
            <a:pPr marL="3984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Summarize points before moving on to the next</a:t>
            </a:r>
          </a:p>
        </p:txBody>
      </p:sp>
    </p:spTree>
    <p:extLst>
      <p:ext uri="{BB962C8B-B14F-4D97-AF65-F5344CB8AC3E}">
        <p14:creationId xmlns:p14="http://schemas.microsoft.com/office/powerpoint/2010/main" val="40913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34" y="870626"/>
            <a:ext cx="8229600" cy="881974"/>
          </a:xfrm>
        </p:spPr>
        <p:txBody>
          <a:bodyPr/>
          <a:lstStyle/>
          <a:p>
            <a:r>
              <a:rPr lang="en-US" dirty="0" smtClean="0"/>
              <a:t>Conducting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47" y="1752600"/>
            <a:ext cx="7248053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Seek the employee’s opinions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Ask questions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Don’t present your ideas until you hear from the employee</a:t>
            </a:r>
            <a:br>
              <a:rPr lang="en-US" sz="32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3200" b="1" dirty="0" smtClean="0"/>
              <a:t>Evaluate performance with specific/descriptive examples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Recognize the employee’s accomplishments/weaknesses</a:t>
            </a:r>
            <a:br>
              <a:rPr lang="en-US" sz="32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3200" b="1" dirty="0" smtClean="0"/>
              <a:t>Maintain focus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Deal with the responses of the employee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Make your message clear</a:t>
            </a:r>
            <a:br>
              <a:rPr lang="en-US" sz="32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3200" b="1" dirty="0" smtClean="0"/>
              <a:t>Set new performance goals/objectives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Expected tasks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Measurement/Deadlines</a:t>
            </a:r>
          </a:p>
          <a:p>
            <a:pPr marL="342900" lvl="1" indent="-173038">
              <a:buFont typeface="Arial" panose="020B0604020202020204" pitchFamily="34" charset="0"/>
              <a:buChar char="•"/>
            </a:pPr>
            <a:r>
              <a:rPr lang="en-US" sz="3200" dirty="0" smtClean="0"/>
              <a:t>Required support and resources </a:t>
            </a:r>
            <a:br>
              <a:rPr lang="en-US" sz="3200" dirty="0" smtClean="0"/>
            </a:br>
            <a:endParaRPr lang="en-US" sz="1900" dirty="0" smtClean="0"/>
          </a:p>
          <a:p>
            <a:pPr marL="0" indent="0">
              <a:buNone/>
            </a:pPr>
            <a:r>
              <a:rPr lang="en-US" sz="3200" b="1" dirty="0" smtClean="0"/>
              <a:t>Summarize what has been said</a:t>
            </a:r>
            <a:br>
              <a:rPr lang="en-US" sz="3200" b="1" dirty="0" smtClean="0"/>
            </a:br>
            <a:endParaRPr lang="en-US" sz="1600" b="1" dirty="0" smtClean="0"/>
          </a:p>
          <a:p>
            <a:pPr marL="0" indent="0">
              <a:buNone/>
            </a:pPr>
            <a:r>
              <a:rPr lang="en-US" sz="3200" b="1" dirty="0" smtClean="0"/>
              <a:t>End on an encouraging/positive note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" y="1752601"/>
            <a:ext cx="322634" cy="322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" y="2795892"/>
            <a:ext cx="322634" cy="322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" y="3516549"/>
            <a:ext cx="322634" cy="32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6" y="4559840"/>
            <a:ext cx="322634" cy="32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" y="5925766"/>
            <a:ext cx="322634" cy="32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" y="6374050"/>
            <a:ext cx="322634" cy="3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Coach for Continuous Improvement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Always encourage achievement</a:t>
            </a:r>
            <a:br>
              <a:rPr lang="en-US" b="1" dirty="0" smtClean="0"/>
            </a:br>
            <a:endParaRPr lang="en-US" sz="1000" b="1" dirty="0" smtClean="0"/>
          </a:p>
          <a:p>
            <a:r>
              <a:rPr lang="en-US" b="1" dirty="0" smtClean="0"/>
              <a:t>Provide on-going feedback</a:t>
            </a:r>
          </a:p>
          <a:p>
            <a:pPr lvl="1"/>
            <a:r>
              <a:rPr lang="en-US" dirty="0" smtClean="0"/>
              <a:t>Informally in the work environment</a:t>
            </a:r>
          </a:p>
          <a:p>
            <a:pPr lvl="1"/>
            <a:r>
              <a:rPr lang="en-US" dirty="0" smtClean="0"/>
              <a:t>Schedule formal supervisory/feedback discussions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Document performance - both accomplishments and problems</a:t>
            </a:r>
            <a:br>
              <a:rPr lang="en-US" b="1" dirty="0" smtClean="0"/>
            </a:br>
            <a:endParaRPr lang="en-US" sz="1000" b="1" dirty="0" smtClean="0"/>
          </a:p>
          <a:p>
            <a:r>
              <a:rPr lang="en-US" b="1" dirty="0" smtClean="0"/>
              <a:t>Encourage employee to document work activities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Key Takeaways </a:t>
            </a:r>
            <a:r>
              <a:rPr lang="en-US" altLang="en-US" b="0" dirty="0" smtClean="0">
                <a:ea typeface="Verdana" pitchFamily="34" charset="0"/>
                <a:cs typeface="Verdana" pitchFamily="34" charset="0"/>
              </a:rPr>
              <a:t>-</a:t>
            </a: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b="0" dirty="0" smtClean="0">
                <a:ea typeface="Verdana" pitchFamily="34" charset="0"/>
                <a:cs typeface="Verdana" pitchFamily="34" charset="0"/>
              </a:rPr>
              <a:t>Core Concepts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162800" cy="3276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Feedback improves performance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Catch people doing something right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Employees want constructive criticism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Your head can get in the way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Feedback is a process, not an event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Prepare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Shared accountability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2999946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438400"/>
            <a:ext cx="8229600" cy="2971800"/>
          </a:xfrm>
        </p:spPr>
        <p:txBody>
          <a:bodyPr/>
          <a:lstStyle/>
          <a:p>
            <a:r>
              <a:rPr lang="en-US" sz="5500" dirty="0" smtClean="0"/>
              <a:t>Questions</a:t>
            </a:r>
            <a:r>
              <a:rPr lang="en-US" sz="5500" b="0" dirty="0" smtClean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                      and </a:t>
            </a:r>
            <a:r>
              <a:rPr lang="en-US" sz="5500" b="0" dirty="0" smtClean="0"/>
              <a:t>Discussion</a:t>
            </a:r>
            <a:endParaRPr lang="en-US" sz="5500" b="0" dirty="0"/>
          </a:p>
        </p:txBody>
      </p:sp>
    </p:spTree>
    <p:extLst>
      <p:ext uri="{BB962C8B-B14F-4D97-AF65-F5344CB8AC3E}">
        <p14:creationId xmlns:p14="http://schemas.microsoft.com/office/powerpoint/2010/main" val="99869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Impact of Positive Feedback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2667000"/>
            <a:ext cx="4648200" cy="2514600"/>
          </a:xfrm>
        </p:spPr>
        <p:txBody>
          <a:bodyPr>
            <a:normAutofit/>
          </a:bodyPr>
          <a:lstStyle/>
          <a:p>
            <a:pPr marL="58737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2800" b="1" dirty="0" smtClean="0">
                <a:ea typeface="Verdana" pitchFamily="34" charset="0"/>
                <a:cs typeface="Verdana" pitchFamily="34" charset="0"/>
              </a:rPr>
              <a:t>It increases employee: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Motivation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Desired behavior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800" dirty="0" smtClean="0">
                <a:ea typeface="Verdana" pitchFamily="34" charset="0"/>
                <a:cs typeface="Verdana" pitchFamily="34" charset="0"/>
              </a:rPr>
              <a:t>Job satisfaction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Impact of Constructive Criticism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95525"/>
            <a:ext cx="5943600" cy="2971800"/>
          </a:xfrm>
        </p:spPr>
        <p:txBody>
          <a:bodyPr>
            <a:normAutofit/>
          </a:bodyPr>
          <a:lstStyle/>
          <a:p>
            <a:pPr marL="58737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2600" b="1" dirty="0" smtClean="0">
                <a:ea typeface="Verdana" pitchFamily="34" charset="0"/>
                <a:cs typeface="Verdana" pitchFamily="34" charset="0"/>
              </a:rPr>
              <a:t>Employee Benefits: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Learns where they stand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Improvement opportunities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Achieves own goals</a:t>
            </a:r>
          </a:p>
          <a:p>
            <a:pPr marL="400050" lvl="1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600" dirty="0" smtClean="0">
                <a:ea typeface="Verdana" pitchFamily="34" charset="0"/>
                <a:cs typeface="Verdana" pitchFamily="34" charset="0"/>
              </a:rPr>
              <a:t>Develops trust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Impact of Constructive Criticism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idx="1"/>
          </p:nvPr>
        </p:nvSpPr>
        <p:spPr>
          <a:xfrm>
            <a:off x="1038225" y="2286000"/>
            <a:ext cx="7620000" cy="3505200"/>
          </a:xfrm>
        </p:spPr>
        <p:txBody>
          <a:bodyPr rtlCol="0">
            <a:normAutofit fontScale="25000" lnSpcReduction="20000"/>
          </a:bodyPr>
          <a:lstStyle/>
          <a:p>
            <a:pPr marL="58737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9600" b="1" dirty="0" smtClean="0">
                <a:ea typeface="Verdana" pitchFamily="34" charset="0"/>
                <a:cs typeface="Verdana" pitchFamily="34" charset="0"/>
              </a:rPr>
              <a:t>Manager Benefits:</a:t>
            </a: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ea typeface="Verdana" pitchFamily="34" charset="0"/>
                <a:cs typeface="Verdana" pitchFamily="34" charset="0"/>
              </a:rPr>
              <a:t>Improves employee performance</a:t>
            </a:r>
            <a:br>
              <a:rPr lang="en-US" sz="9600" dirty="0" smtClean="0">
                <a:ea typeface="Verdana" pitchFamily="34" charset="0"/>
                <a:cs typeface="Verdana" pitchFamily="34" charset="0"/>
              </a:rPr>
            </a:br>
            <a:endParaRPr lang="en-US" sz="3200" dirty="0" smtClean="0"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ea typeface="Verdana" pitchFamily="34" charset="0"/>
                <a:cs typeface="Verdana" pitchFamily="34" charset="0"/>
              </a:rPr>
              <a:t>Builds capacity for delegation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ea typeface="Verdana" pitchFamily="34" charset="0"/>
                <a:cs typeface="Verdana" pitchFamily="34" charset="0"/>
              </a:rPr>
              <a:t>Employee makes appropriate decisions within sphere of their responsibility</a:t>
            </a:r>
            <a:br>
              <a:rPr lang="en-US" sz="9600" dirty="0" smtClean="0">
                <a:ea typeface="Verdana" pitchFamily="34" charset="0"/>
                <a:cs typeface="Verdana" pitchFamily="34" charset="0"/>
              </a:rPr>
            </a:br>
            <a:endParaRPr lang="en-US" sz="3200" dirty="0" smtClean="0"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ea typeface="Verdana" pitchFamily="34" charset="0"/>
                <a:cs typeface="Verdana" pitchFamily="34" charset="0"/>
              </a:rPr>
              <a:t>Models direct communication</a:t>
            </a:r>
            <a:br>
              <a:rPr lang="en-US" sz="9600" dirty="0" smtClean="0">
                <a:ea typeface="Verdana" pitchFamily="34" charset="0"/>
                <a:cs typeface="Verdana" pitchFamily="34" charset="0"/>
              </a:rPr>
            </a:br>
            <a:endParaRPr lang="en-US" sz="3200" dirty="0" smtClean="0">
              <a:ea typeface="Verdana" pitchFamily="34" charset="0"/>
              <a:cs typeface="Verdana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ea typeface="Verdana" pitchFamily="34" charset="0"/>
                <a:cs typeface="Verdana" pitchFamily="34" charset="0"/>
              </a:rPr>
              <a:t>Reinforces accountability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65" y="1295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Opportunities for Feedback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4330" y="2667000"/>
            <a:ext cx="761767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 smtClean="0">
                <a:ea typeface="Verdana" pitchFamily="34" charset="0"/>
                <a:cs typeface="Verdana" pitchFamily="34" charset="0"/>
              </a:rPr>
              <a:t>Day-to-day; spontaneous; on-the-fly</a:t>
            </a:r>
          </a:p>
          <a:p>
            <a:pPr marL="685800" lvl="1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dirty="0" smtClean="0">
                <a:ea typeface="Verdana" pitchFamily="34" charset="0"/>
                <a:cs typeface="Verdana" pitchFamily="34" charset="0"/>
              </a:rPr>
              <a:t>Catch people doing something right</a:t>
            </a:r>
            <a:br>
              <a:rPr lang="en-US" altLang="en-US" dirty="0" smtClean="0">
                <a:ea typeface="Verdana" pitchFamily="34" charset="0"/>
                <a:cs typeface="Verdana" pitchFamily="34" charset="0"/>
              </a:rPr>
            </a:br>
            <a:endParaRPr lang="en-US" altLang="en-US" sz="1400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b="1" dirty="0" smtClean="0">
                <a:ea typeface="Verdana" pitchFamily="34" charset="0"/>
                <a:cs typeface="Verdana" pitchFamily="34" charset="0"/>
              </a:rPr>
              <a:t>Routine, scheduled performance coaching</a:t>
            </a:r>
            <a:br>
              <a:rPr lang="en-US" altLang="en-US" b="1" dirty="0" smtClean="0">
                <a:ea typeface="Verdana" pitchFamily="34" charset="0"/>
                <a:cs typeface="Verdana" pitchFamily="34" charset="0"/>
              </a:rPr>
            </a:br>
            <a:endParaRPr lang="en-US" altLang="en-US" sz="1400" b="1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b="1" dirty="0" smtClean="0">
                <a:ea typeface="Verdana" pitchFamily="34" charset="0"/>
                <a:cs typeface="Verdana" pitchFamily="34" charset="0"/>
              </a:rPr>
              <a:t>Formal annual performance appraisals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7736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Ask participants how they feel about giving feedback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r>
              <a:rPr lang="en-US" sz="2800" dirty="0" smtClean="0"/>
              <a:t>What makes it </a:t>
            </a:r>
            <a:r>
              <a:rPr lang="en-US" sz="2800" b="1" dirty="0" smtClean="0"/>
              <a:t>difficult/easy?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13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1010</Words>
  <Application>Microsoft Office PowerPoint</Application>
  <PresentationFormat>On-screen Show (4:3)</PresentationFormat>
  <Paragraphs>318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Providing  Performance  Feedback</vt:lpstr>
      <vt:lpstr>Brainstorm</vt:lpstr>
      <vt:lpstr>Supervisory Roles</vt:lpstr>
      <vt:lpstr>Importance of Feedback</vt:lpstr>
      <vt:lpstr>Impact of Positive Feedback</vt:lpstr>
      <vt:lpstr>Impact of Constructive Criticism</vt:lpstr>
      <vt:lpstr>Impact of Constructive Criticism</vt:lpstr>
      <vt:lpstr>Opportunities for Feedback</vt:lpstr>
      <vt:lpstr>Discussion</vt:lpstr>
      <vt:lpstr>Cognitive Barriers to  Providing Feedback</vt:lpstr>
      <vt:lpstr>Cognitive Barriers to Positive Feedback</vt:lpstr>
      <vt:lpstr>Cognitive Barriers to Constructive Criticism</vt:lpstr>
      <vt:lpstr>Challenge Cognitive Barriers</vt:lpstr>
      <vt:lpstr>Giving Feedback</vt:lpstr>
      <vt:lpstr>Timely</vt:lpstr>
      <vt:lpstr>Respectful</vt:lpstr>
      <vt:lpstr>Specific/Descriptive</vt:lpstr>
      <vt:lpstr>Descriptive Language</vt:lpstr>
      <vt:lpstr>Avoid Judgmental Language </vt:lpstr>
      <vt:lpstr>Describe Behavior</vt:lpstr>
      <vt:lpstr>Assertive Using First-Person Language</vt:lpstr>
      <vt:lpstr>Acceptable Workplace Feelings</vt:lpstr>
      <vt:lpstr>Acceptable Workplace Feelings </vt:lpstr>
      <vt:lpstr>Impact Statements If…, then…  When…, then…</vt:lpstr>
      <vt:lpstr>Assure Understanding </vt:lpstr>
      <vt:lpstr>Ask for and Listen to Employee’s Response</vt:lpstr>
      <vt:lpstr>Use Reflective Statements</vt:lpstr>
      <vt:lpstr>Establish Improvement Plan When Appropriate</vt:lpstr>
      <vt:lpstr>Follow - Through</vt:lpstr>
      <vt:lpstr>Pitfalls to Providing Performance Feedback</vt:lpstr>
      <vt:lpstr>Why Conduct Formal  Performance Reviews?</vt:lpstr>
      <vt:lpstr>What a Performance Review Can Accomplish</vt:lpstr>
      <vt:lpstr>What a Performance Review Can Accomplish</vt:lpstr>
      <vt:lpstr>What a Performance Review Can Accomplish</vt:lpstr>
      <vt:lpstr>Assumptions</vt:lpstr>
      <vt:lpstr>Preparing for the Review</vt:lpstr>
      <vt:lpstr>Prepare for a Variety of Employee Responses</vt:lpstr>
      <vt:lpstr>Managing Employee Responses</vt:lpstr>
      <vt:lpstr>PowerPoint Presentation</vt:lpstr>
      <vt:lpstr>PowerPoint Presentation</vt:lpstr>
      <vt:lpstr>Anticipate Your Own Emotions/Responses</vt:lpstr>
      <vt:lpstr>Conducting the Review</vt:lpstr>
      <vt:lpstr>Conducting the Review</vt:lpstr>
      <vt:lpstr>Coach for Continuous Improvement</vt:lpstr>
      <vt:lpstr>Key Takeaways - Core Concepts</vt:lpstr>
      <vt:lpstr>Questions                         and Discussion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Feedback: Conducting a Performance Review</dc:title>
  <dc:creator>Karen Allen</dc:creator>
  <cp:lastModifiedBy>Nate Jacobs</cp:lastModifiedBy>
  <cp:revision>68</cp:revision>
  <dcterms:created xsi:type="dcterms:W3CDTF">2017-06-22T13:07:14Z</dcterms:created>
  <dcterms:modified xsi:type="dcterms:W3CDTF">2019-01-17T15:15:40Z</dcterms:modified>
</cp:coreProperties>
</file>